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7F643-5C8E-4B12-9D63-30830B43B903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CF807-2610-42F2-9B92-0A835492F00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CF807-2610-42F2-9B92-0A835492F00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8BE2-D465-40F4-8999-D614FE95C758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F902A-3C2B-4126-81F1-102260F40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8BE2-D465-40F4-8999-D614FE95C758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F902A-3C2B-4126-81F1-102260F40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8BE2-D465-40F4-8999-D614FE95C758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F902A-3C2B-4126-81F1-102260F40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8BE2-D465-40F4-8999-D614FE95C758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F902A-3C2B-4126-81F1-102260F40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8BE2-D465-40F4-8999-D614FE95C758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F902A-3C2B-4126-81F1-102260F40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8BE2-D465-40F4-8999-D614FE95C758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F902A-3C2B-4126-81F1-102260F40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8BE2-D465-40F4-8999-D614FE95C758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F902A-3C2B-4126-81F1-102260F40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8BE2-D465-40F4-8999-D614FE95C758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F902A-3C2B-4126-81F1-102260F40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8BE2-D465-40F4-8999-D614FE95C758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F902A-3C2B-4126-81F1-102260F40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8BE2-D465-40F4-8999-D614FE95C758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F902A-3C2B-4126-81F1-102260F40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8BE2-D465-40F4-8999-D614FE95C758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F902A-3C2B-4126-81F1-102260F40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08BE2-D465-40F4-8999-D614FE95C758}" type="datetimeFigureOut">
              <a:rPr lang="en-US" smtClean="0"/>
              <a:pPr/>
              <a:t>3/3/2010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F902A-3C2B-4126-81F1-102260F40F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clicknotes.com/macbeth/T11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stles.org/Chatelaine/CAWDOR.HTM" TargetMode="External"/><Relationship Id="rId2" Type="http://schemas.openxmlformats.org/officeDocument/2006/relationships/hyperlink" Target="http://clicknotes.com/macbeth/T12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#playnext=1&amp;playnext_from=TL&amp;videos=fKNSOqircQM&amp;v=aahl_OObVWw" TargetMode="External"/><Relationship Id="rId2" Type="http://schemas.openxmlformats.org/officeDocument/2006/relationships/hyperlink" Target="http://clicknotes.com/macbeth/T13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baldw.home.mindspring.com/hproject/prov/dunca001.htm" TargetMode="External"/><Relationship Id="rId2" Type="http://schemas.openxmlformats.org/officeDocument/2006/relationships/hyperlink" Target="http://clicknotes.com/macbeth/T14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licknotes.com/macbeth/T15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clicknotes.com/macbeth/T16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hyperlink" Target="http://clicknotes.com/macbeth/T16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lehman@cuny.edu" TargetMode="External"/><Relationship Id="rId2" Type="http://schemas.openxmlformats.org/officeDocument/2006/relationships/hyperlink" Target="http://www.lehman.cuny.edu/deanedu/litstudies/myclasssite/webroot/pmclass/e701/jumuat/duncan.htm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freedigitalphotos.net/images/Uncategorised_g43-Knife_In_Blood_p6696.html" TargetMode="External"/><Relationship Id="rId4" Type="http://schemas.openxmlformats.org/officeDocument/2006/relationships/hyperlink" Target="http://www.freedigitalphotos.net/images/Scotland_g84-Dunvegan_Castle_p575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57200" y="0"/>
            <a:ext cx="5257800" cy="1470025"/>
          </a:xfrm>
          <a:noFill/>
          <a:ln>
            <a:noFill/>
          </a:ln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Old English Text MT" pitchFamily="66" charset="0"/>
              </a:rPr>
              <a:t>MacBeth</a:t>
            </a:r>
            <a:r>
              <a:rPr lang="en-US" dirty="0" smtClean="0">
                <a:solidFill>
                  <a:schemeClr val="bg1"/>
                </a:solidFill>
                <a:latin typeface="Old English Text MT" pitchFamily="66" charset="0"/>
              </a:rPr>
              <a:t>, Act 1 </a:t>
            </a:r>
            <a:endParaRPr lang="en-US" dirty="0">
              <a:solidFill>
                <a:schemeClr val="bg1"/>
              </a:solidFill>
              <a:latin typeface="Old English Text MT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914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By William Shakespeare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1266" name="Picture 2" descr="http://www.lehman.cuny.edu/deanedu/litstudies/myclasssite/webroot/pmclass/e701/jumuat/Macbeth_Jon_Finc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1295400"/>
            <a:ext cx="6934200" cy="4612550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7400" y="5562600"/>
            <a:ext cx="3276600" cy="1752600"/>
          </a:xfrm>
        </p:spPr>
        <p:txBody>
          <a:bodyPr>
            <a:normAutofit/>
          </a:bodyPr>
          <a:lstStyle/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Jeff </a:t>
            </a:r>
            <a:r>
              <a:rPr lang="en-US" sz="2000" dirty="0" err="1" smtClean="0">
                <a:solidFill>
                  <a:schemeClr val="bg1"/>
                </a:solidFill>
              </a:rPr>
              <a:t>Kamovitch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Grade 10 - 2010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" name="Up Ribbon 8"/>
          <p:cNvSpPr/>
          <p:nvPr/>
        </p:nvSpPr>
        <p:spPr>
          <a:xfrm>
            <a:off x="990600" y="6019800"/>
            <a:ext cx="4267200" cy="533400"/>
          </a:xfrm>
          <a:prstGeom prst="ribbon2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Click Hither to Begin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8333 -1.11111E-6 L 3.33333E-6 -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u="sng" dirty="0" err="1" smtClean="0">
                <a:latin typeface="Franklin Gothic Demi" pitchFamily="34" charset="0"/>
              </a:rPr>
              <a:t>MacBeth</a:t>
            </a:r>
            <a:r>
              <a:rPr lang="en-US" b="1" u="sng" dirty="0" smtClean="0">
                <a:latin typeface="Franklin Gothic Demi" pitchFamily="34" charset="0"/>
              </a:rPr>
              <a:t>, Act I</a:t>
            </a:r>
            <a:br>
              <a:rPr lang="en-US" b="1" u="sng" dirty="0" smtClean="0">
                <a:latin typeface="Franklin Gothic Demi" pitchFamily="34" charset="0"/>
              </a:rPr>
            </a:br>
            <a:r>
              <a:rPr lang="en-US" sz="2700" dirty="0" smtClean="0">
                <a:latin typeface="Franklin Gothic Demi" pitchFamily="34" charset="0"/>
                <a:hlinkClick r:id="rId2"/>
              </a:rPr>
              <a:t>Scene I</a:t>
            </a:r>
            <a:r>
              <a:rPr lang="en-US" b="1" u="sng" dirty="0">
                <a:latin typeface="Franklin Gothic Demi" pitchFamily="34" charset="0"/>
              </a:rPr>
              <a:t/>
            </a:r>
            <a:br>
              <a:rPr lang="en-US" b="1" u="sng" dirty="0">
                <a:latin typeface="Franklin Gothic Demi" pitchFamily="34" charset="0"/>
              </a:rPr>
            </a:br>
            <a:endParaRPr lang="en-US" b="1" u="sng" dirty="0">
              <a:latin typeface="Franklin Gothic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1295400"/>
            <a:ext cx="48006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000" dirty="0" smtClean="0"/>
              <a:t>	In the beginning of the play, three witches discuss the settings for the inevitable meeting with </a:t>
            </a:r>
            <a:r>
              <a:rPr lang="en-US" sz="2000" dirty="0" err="1" smtClean="0"/>
              <a:t>MacBeth</a:t>
            </a:r>
            <a:r>
              <a:rPr lang="en-US" sz="2000" dirty="0" smtClean="0"/>
              <a:t>. They agree upon dastardly settings, questioning if the setting is best in lightning, thunder, or rain.</a:t>
            </a:r>
          </a:p>
          <a:p>
            <a:pPr>
              <a:buNone/>
            </a:pPr>
            <a:endParaRPr lang="en-US" sz="2000" b="1" dirty="0"/>
          </a:p>
          <a:p>
            <a:pPr>
              <a:buNone/>
            </a:pPr>
            <a:r>
              <a:rPr lang="en-US" sz="2000" b="1" dirty="0" smtClean="0"/>
              <a:t> </a:t>
            </a:r>
            <a:r>
              <a:rPr lang="en-US" sz="2000" b="1" dirty="0" smtClean="0"/>
              <a:t>  </a:t>
            </a:r>
            <a:r>
              <a:rPr lang="en-US" sz="1800" dirty="0" smtClean="0"/>
              <a:t>Romantic-era </a:t>
            </a:r>
            <a:r>
              <a:rPr lang="en-US" sz="1800" dirty="0" smtClean="0"/>
              <a:t>artist Henry Fuseli painted </a:t>
            </a:r>
            <a:r>
              <a:rPr lang="en-US" sz="1800" dirty="0" smtClean="0"/>
              <a:t>a</a:t>
            </a:r>
          </a:p>
          <a:p>
            <a:pPr>
              <a:buNone/>
            </a:pPr>
            <a:r>
              <a:rPr lang="en-US" sz="1800" dirty="0" smtClean="0"/>
              <a:t>famous </a:t>
            </a:r>
            <a:r>
              <a:rPr lang="en-US" sz="1800" dirty="0" smtClean="0"/>
              <a:t>portrait </a:t>
            </a:r>
            <a:r>
              <a:rPr lang="en-US" sz="1800" dirty="0" smtClean="0"/>
              <a:t>of </a:t>
            </a:r>
            <a:r>
              <a:rPr lang="en-US" sz="1800" dirty="0" smtClean="0"/>
              <a:t>the three witches based </a:t>
            </a:r>
            <a:r>
              <a:rPr lang="en-US" sz="1800" dirty="0" smtClean="0"/>
              <a:t>on</a:t>
            </a:r>
          </a:p>
          <a:p>
            <a:pPr>
              <a:buNone/>
            </a:pPr>
            <a:r>
              <a:rPr lang="en-US" sz="1800" dirty="0" smtClean="0"/>
              <a:t>their </a:t>
            </a:r>
            <a:r>
              <a:rPr lang="en-US" sz="1800" dirty="0" err="1" smtClean="0"/>
              <a:t>MacBeth</a:t>
            </a:r>
            <a:r>
              <a:rPr lang="en-US" sz="1800" dirty="0" smtClean="0"/>
              <a:t> portrayal.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What is meant by “Foul is fair and fair is foul?”</a:t>
            </a:r>
          </a:p>
        </p:txBody>
      </p:sp>
      <p:pic>
        <p:nvPicPr>
          <p:cNvPr id="15362" name="Picture 2" descr="http://www.german.leeds.ac.uk/RWI/2002_03project1/images/fuseli3witche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371600"/>
            <a:ext cx="2947446" cy="2028825"/>
          </a:xfrm>
          <a:prstGeom prst="rect">
            <a:avLst/>
          </a:prstGeom>
          <a:noFill/>
        </p:spPr>
      </p:pic>
      <p:sp>
        <p:nvSpPr>
          <p:cNvPr id="5" name="Right Arrow 4">
            <a:hlinkClick r:id="" action="ppaction://noaction"/>
          </p:cNvPr>
          <p:cNvSpPr/>
          <p:nvPr/>
        </p:nvSpPr>
        <p:spPr>
          <a:xfrm>
            <a:off x="72390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Scene II</a:t>
            </a:r>
            <a:endParaRPr lang="en-US" dirty="0"/>
          </a:p>
        </p:txBody>
      </p:sp>
      <p:sp>
        <p:nvSpPr>
          <p:cNvPr id="6" name="Right Arrow 5">
            <a:hlinkClick r:id="" action="ppaction://noaction"/>
          </p:cNvPr>
          <p:cNvSpPr/>
          <p:nvPr/>
        </p:nvSpPr>
        <p:spPr>
          <a:xfrm flipH="1">
            <a:off x="3048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Title Page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u="sng" dirty="0" err="1" smtClean="0">
                <a:latin typeface="Franklin Gothic Demi" pitchFamily="34" charset="0"/>
              </a:rPr>
              <a:t>MacBeth</a:t>
            </a:r>
            <a:r>
              <a:rPr lang="en-US" b="1" u="sng" dirty="0" smtClean="0">
                <a:latin typeface="Franklin Gothic Demi" pitchFamily="34" charset="0"/>
              </a:rPr>
              <a:t>, Act I</a:t>
            </a:r>
            <a:br>
              <a:rPr lang="en-US" b="1" u="sng" dirty="0" smtClean="0">
                <a:latin typeface="Franklin Gothic Demi" pitchFamily="34" charset="0"/>
              </a:rPr>
            </a:br>
            <a:r>
              <a:rPr lang="en-US" sz="2700" dirty="0" smtClean="0">
                <a:latin typeface="Franklin Gothic Demi" pitchFamily="34" charset="0"/>
                <a:hlinkClick r:id="rId2"/>
              </a:rPr>
              <a:t>Scene II</a:t>
            </a:r>
            <a:r>
              <a:rPr lang="en-US" b="1" u="sng" dirty="0">
                <a:latin typeface="Franklin Gothic Demi" pitchFamily="34" charset="0"/>
              </a:rPr>
              <a:t/>
            </a:r>
            <a:br>
              <a:rPr lang="en-US" b="1" u="sng" dirty="0">
                <a:latin typeface="Franklin Gothic Demi" pitchFamily="34" charset="0"/>
              </a:rPr>
            </a:br>
            <a:endParaRPr lang="en-US" b="1" u="sng" dirty="0">
              <a:latin typeface="Franklin Gothic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		King Duncan hears a sergeant’s tale of how </a:t>
            </a:r>
            <a:r>
              <a:rPr lang="en-US" sz="2800" dirty="0" err="1" smtClean="0"/>
              <a:t>MacBeth</a:t>
            </a:r>
            <a:r>
              <a:rPr lang="en-US" sz="2800" dirty="0" smtClean="0"/>
              <a:t> Saved him in battle. Duncan, in turn, grants </a:t>
            </a:r>
            <a:r>
              <a:rPr lang="en-US" sz="2800" dirty="0" err="1" smtClean="0"/>
              <a:t>MacBeth</a:t>
            </a:r>
            <a:r>
              <a:rPr lang="en-US" sz="2800" dirty="0" smtClean="0"/>
              <a:t> the honor of the Thane of Cawdor. The scene ends as Duncan sets out the Thane of Ross to inform </a:t>
            </a:r>
            <a:r>
              <a:rPr lang="en-US" sz="2800" dirty="0" err="1" smtClean="0"/>
              <a:t>MacBeth</a:t>
            </a:r>
            <a:r>
              <a:rPr lang="en-US" sz="2800" dirty="0" smtClean="0"/>
              <a:t> of his new title.</a:t>
            </a:r>
          </a:p>
          <a:p>
            <a:pPr>
              <a:buNone/>
            </a:pP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		Today, Cawdor is known for it’s fourteenth-century castle, which is thought to be the inspiration for Shakespeare’s reference in </a:t>
            </a:r>
            <a:r>
              <a:rPr lang="en-US" sz="2000" b="1" dirty="0" err="1" smtClean="0"/>
              <a:t>MacBeth</a:t>
            </a:r>
            <a:r>
              <a:rPr lang="en-US" sz="2000" b="1" dirty="0" smtClean="0"/>
              <a:t>. For more on Cawdor Castle and the history of the Thane of Cawdor title, visit </a:t>
            </a:r>
            <a:r>
              <a:rPr lang="en-US" sz="2000" b="1" dirty="0" err="1" smtClean="0">
                <a:hlinkClick r:id="rId3"/>
              </a:rPr>
              <a:t>Castles.org’s</a:t>
            </a:r>
            <a:r>
              <a:rPr lang="en-US" sz="2000" b="1" dirty="0" smtClean="0">
                <a:hlinkClick r:id="rId3"/>
              </a:rPr>
              <a:t> Cawdor Castle page</a:t>
            </a:r>
            <a:r>
              <a:rPr lang="en-US" sz="2000" b="1" dirty="0" smtClean="0"/>
              <a:t>.</a:t>
            </a:r>
          </a:p>
          <a:p>
            <a:pPr>
              <a:buNone/>
            </a:pPr>
            <a:endParaRPr lang="en-US" sz="2000" b="1" dirty="0" smtClean="0"/>
          </a:p>
        </p:txBody>
      </p:sp>
      <p:sp>
        <p:nvSpPr>
          <p:cNvPr id="5" name="Right Arrow 4">
            <a:hlinkClick r:id="" action="ppaction://noaction"/>
          </p:cNvPr>
          <p:cNvSpPr/>
          <p:nvPr/>
        </p:nvSpPr>
        <p:spPr>
          <a:xfrm>
            <a:off x="72390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Scene III</a:t>
            </a:r>
            <a:endParaRPr lang="en-US" dirty="0"/>
          </a:p>
        </p:txBody>
      </p:sp>
      <p:sp>
        <p:nvSpPr>
          <p:cNvPr id="6" name="Right Arrow 5">
            <a:hlinkClick r:id="" action="ppaction://noaction"/>
          </p:cNvPr>
          <p:cNvSpPr/>
          <p:nvPr/>
        </p:nvSpPr>
        <p:spPr>
          <a:xfrm flipH="1">
            <a:off x="3048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Scene I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u="sng" dirty="0" err="1" smtClean="0">
                <a:latin typeface="Franklin Gothic Demi" pitchFamily="34" charset="0"/>
              </a:rPr>
              <a:t>MacBeth</a:t>
            </a:r>
            <a:r>
              <a:rPr lang="en-US" b="1" u="sng" dirty="0" smtClean="0">
                <a:latin typeface="Franklin Gothic Demi" pitchFamily="34" charset="0"/>
              </a:rPr>
              <a:t>, Act I</a:t>
            </a:r>
            <a:br>
              <a:rPr lang="en-US" b="1" u="sng" dirty="0" smtClean="0">
                <a:latin typeface="Franklin Gothic Demi" pitchFamily="34" charset="0"/>
              </a:rPr>
            </a:br>
            <a:r>
              <a:rPr lang="en-US" sz="2700" dirty="0" smtClean="0">
                <a:latin typeface="Franklin Gothic Demi" pitchFamily="34" charset="0"/>
                <a:hlinkClick r:id="rId2"/>
              </a:rPr>
              <a:t>Scene III</a:t>
            </a:r>
            <a:r>
              <a:rPr lang="en-US" b="1" u="sng" dirty="0">
                <a:latin typeface="Franklin Gothic Demi" pitchFamily="34" charset="0"/>
              </a:rPr>
              <a:t/>
            </a:r>
            <a:br>
              <a:rPr lang="en-US" b="1" u="sng" dirty="0">
                <a:latin typeface="Franklin Gothic Demi" pitchFamily="34" charset="0"/>
              </a:rPr>
            </a:br>
            <a:endParaRPr lang="en-US" b="1" u="sng" dirty="0">
              <a:latin typeface="Franklin Gothic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		</a:t>
            </a:r>
            <a:r>
              <a:rPr lang="en-US" sz="2000" dirty="0" smtClean="0"/>
              <a:t>The witches prophesize to </a:t>
            </a:r>
            <a:r>
              <a:rPr lang="en-US" sz="2000" dirty="0" err="1" smtClean="0"/>
              <a:t>MacBeth</a:t>
            </a:r>
            <a:r>
              <a:rPr lang="en-US" sz="2000" dirty="0" smtClean="0"/>
              <a:t> that he will be king, and the children of his friend, </a:t>
            </a:r>
            <a:r>
              <a:rPr lang="en-US" sz="2000" dirty="0" err="1" smtClean="0"/>
              <a:t>Banquo</a:t>
            </a:r>
            <a:r>
              <a:rPr lang="en-US" sz="2000" dirty="0" smtClean="0"/>
              <a:t>, will become Kings thereafter. They address him as the Thane of </a:t>
            </a:r>
            <a:r>
              <a:rPr lang="en-US" sz="2000" dirty="0" err="1" smtClean="0"/>
              <a:t>Glamis</a:t>
            </a:r>
            <a:r>
              <a:rPr lang="en-US" sz="2000" dirty="0" smtClean="0"/>
              <a:t>, which is true, and the Thane of Cawdor, which </a:t>
            </a:r>
            <a:r>
              <a:rPr lang="en-US" sz="2000" dirty="0" err="1" smtClean="0"/>
              <a:t>MacBeth</a:t>
            </a:r>
            <a:r>
              <a:rPr lang="en-US" sz="2000" dirty="0" smtClean="0"/>
              <a:t> is not yet aware of. When addressed as so, he dismisses it as the Thane of Cawdor is alive and well, and King appears to be a long shot. </a:t>
            </a:r>
          </a:p>
          <a:p>
            <a:pPr>
              <a:buNone/>
            </a:pPr>
            <a:r>
              <a:rPr lang="en-US" sz="2000" dirty="0" smtClean="0"/>
              <a:t>		Ross and Angus appear and confirm the witches’ prophecy: Duncan has assigned </a:t>
            </a:r>
            <a:r>
              <a:rPr lang="en-US" sz="2000" dirty="0" err="1" smtClean="0"/>
              <a:t>MacBeth</a:t>
            </a:r>
            <a:r>
              <a:rPr lang="en-US" sz="2000" dirty="0" smtClean="0"/>
              <a:t> the title Thane of Cawdor.  In disbelief, </a:t>
            </a:r>
            <a:r>
              <a:rPr lang="en-US" sz="2000" dirty="0" err="1" smtClean="0"/>
              <a:t>Banquo</a:t>
            </a:r>
            <a:r>
              <a:rPr lang="en-US" sz="2000" dirty="0" smtClean="0"/>
              <a:t> and </a:t>
            </a:r>
            <a:r>
              <a:rPr lang="en-US" sz="2000" dirty="0" err="1" smtClean="0"/>
              <a:t>MacBeth</a:t>
            </a:r>
            <a:r>
              <a:rPr lang="en-US" sz="2000" dirty="0" smtClean="0"/>
              <a:t> converse about the strange circumstances which have taken place.</a:t>
            </a:r>
          </a:p>
          <a:p>
            <a:pPr>
              <a:buNone/>
            </a:pPr>
            <a:r>
              <a:rPr lang="en-US" sz="2000" dirty="0" smtClean="0"/>
              <a:t> </a:t>
            </a:r>
          </a:p>
          <a:p>
            <a:pPr>
              <a:buNone/>
            </a:pPr>
            <a:r>
              <a:rPr lang="en-US" sz="2000" dirty="0" smtClean="0"/>
              <a:t>Here is this scene from </a:t>
            </a:r>
            <a:r>
              <a:rPr lang="en-US" sz="2000" dirty="0" smtClean="0">
                <a:hlinkClick r:id="rId3"/>
              </a:rPr>
              <a:t>Roman </a:t>
            </a:r>
            <a:r>
              <a:rPr lang="en-US" sz="2000" dirty="0" err="1" smtClean="0">
                <a:hlinkClick r:id="rId3"/>
              </a:rPr>
              <a:t>Polanski’s</a:t>
            </a:r>
            <a:r>
              <a:rPr lang="en-US" sz="2000" dirty="0" smtClean="0">
                <a:hlinkClick r:id="rId3"/>
              </a:rPr>
              <a:t> adaptation of </a:t>
            </a:r>
            <a:r>
              <a:rPr lang="en-US" sz="2000" dirty="0" err="1" smtClean="0">
                <a:hlinkClick r:id="rId3"/>
              </a:rPr>
              <a:t>MacBeth</a:t>
            </a:r>
            <a:r>
              <a:rPr lang="en-US" sz="2000" dirty="0" smtClean="0">
                <a:hlinkClick r:id="rId3"/>
              </a:rPr>
              <a:t>.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Take note that prior to their engagement with the witches, </a:t>
            </a:r>
            <a:r>
              <a:rPr lang="en-US" sz="2000" b="1" dirty="0" err="1" smtClean="0"/>
              <a:t>MacBeth</a:t>
            </a:r>
            <a:r>
              <a:rPr lang="en-US" sz="2000" b="1" dirty="0" smtClean="0"/>
              <a:t> takes note to </a:t>
            </a:r>
            <a:r>
              <a:rPr lang="en-US" sz="2000" b="1" dirty="0" err="1" smtClean="0"/>
              <a:t>Banquo</a:t>
            </a:r>
            <a:r>
              <a:rPr lang="en-US" sz="2000" b="1" dirty="0" smtClean="0"/>
              <a:t> of the ‘foul and fair’ weather.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4" name="Right Arrow 3">
            <a:hlinkClick r:id="" action="ppaction://noaction"/>
          </p:cNvPr>
          <p:cNvSpPr/>
          <p:nvPr/>
        </p:nvSpPr>
        <p:spPr>
          <a:xfrm>
            <a:off x="72390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Scene IV</a:t>
            </a:r>
            <a:endParaRPr lang="en-US" dirty="0"/>
          </a:p>
        </p:txBody>
      </p:sp>
      <p:sp>
        <p:nvSpPr>
          <p:cNvPr id="5" name="Right Arrow 4">
            <a:hlinkClick r:id="" action="ppaction://noaction"/>
          </p:cNvPr>
          <p:cNvSpPr/>
          <p:nvPr/>
        </p:nvSpPr>
        <p:spPr>
          <a:xfrm flipH="1">
            <a:off x="3048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Scene II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u="sng" dirty="0" err="1" smtClean="0">
                <a:latin typeface="Franklin Gothic Demi" pitchFamily="34" charset="0"/>
              </a:rPr>
              <a:t>MacBeth</a:t>
            </a:r>
            <a:r>
              <a:rPr lang="en-US" b="1" u="sng" dirty="0" smtClean="0">
                <a:latin typeface="Franklin Gothic Demi" pitchFamily="34" charset="0"/>
              </a:rPr>
              <a:t>, Act I</a:t>
            </a:r>
            <a:br>
              <a:rPr lang="en-US" b="1" u="sng" dirty="0" smtClean="0">
                <a:latin typeface="Franklin Gothic Demi" pitchFamily="34" charset="0"/>
              </a:rPr>
            </a:br>
            <a:r>
              <a:rPr lang="en-US" sz="2700" dirty="0" smtClean="0">
                <a:latin typeface="Franklin Gothic Demi" pitchFamily="34" charset="0"/>
                <a:hlinkClick r:id="rId2"/>
              </a:rPr>
              <a:t>Scene IV</a:t>
            </a:r>
            <a:r>
              <a:rPr lang="en-US" b="1" u="sng" dirty="0">
                <a:latin typeface="Franklin Gothic Demi" pitchFamily="34" charset="0"/>
              </a:rPr>
              <a:t/>
            </a:r>
            <a:br>
              <a:rPr lang="en-US" b="1" u="sng" dirty="0">
                <a:latin typeface="Franklin Gothic Demi" pitchFamily="34" charset="0"/>
              </a:rPr>
            </a:br>
            <a:endParaRPr lang="en-US" b="1" u="sng" dirty="0">
              <a:latin typeface="Franklin Gothic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		</a:t>
            </a:r>
            <a:r>
              <a:rPr lang="en-US" sz="2000" dirty="0" smtClean="0"/>
              <a:t>Duncan hears the news of the previous Thane of Cawdor being executed for rebellion. </a:t>
            </a:r>
            <a:r>
              <a:rPr lang="en-US" sz="2000" dirty="0" err="1" smtClean="0"/>
              <a:t>MacBeth</a:t>
            </a:r>
            <a:r>
              <a:rPr lang="en-US" sz="2000" dirty="0" smtClean="0"/>
              <a:t> arrives at his court, and Duncan is enthusiastic to crown him to his new title.</a:t>
            </a:r>
            <a:br>
              <a:rPr lang="en-US" sz="2000" dirty="0" smtClean="0"/>
            </a:br>
            <a:r>
              <a:rPr lang="en-US" sz="2000" dirty="0" smtClean="0"/>
              <a:t>	The story takes a twist, however, when Duncan heralds Malcolm as heir to the throne. </a:t>
            </a:r>
            <a:r>
              <a:rPr lang="en-US" sz="2000" dirty="0" err="1" smtClean="0"/>
              <a:t>MacBeth</a:t>
            </a:r>
            <a:r>
              <a:rPr lang="en-US" sz="2000" dirty="0" smtClean="0"/>
              <a:t> then leaves to go tell his wife of the recent news.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Interestingly enough, </a:t>
            </a:r>
            <a:r>
              <a:rPr lang="en-US" sz="2000" b="1" dirty="0" smtClean="0">
                <a:hlinkClick r:id="rId3"/>
              </a:rPr>
              <a:t>Duncan was an actual King, and </a:t>
            </a:r>
            <a:r>
              <a:rPr lang="en-US" sz="2000" b="1" dirty="0" err="1" smtClean="0">
                <a:hlinkClick r:id="rId3"/>
              </a:rPr>
              <a:t>MacBeth</a:t>
            </a:r>
            <a:r>
              <a:rPr lang="en-US" sz="2000" b="1" dirty="0" smtClean="0">
                <a:hlinkClick r:id="rId3"/>
              </a:rPr>
              <a:t> was actually one of his army commanders. </a:t>
            </a:r>
            <a:endParaRPr lang="en-US" sz="2000" b="1" dirty="0" smtClean="0"/>
          </a:p>
        </p:txBody>
      </p:sp>
      <p:sp>
        <p:nvSpPr>
          <p:cNvPr id="4" name="Right Arrow 3">
            <a:hlinkClick r:id="" action="ppaction://noaction"/>
          </p:cNvPr>
          <p:cNvSpPr/>
          <p:nvPr/>
        </p:nvSpPr>
        <p:spPr>
          <a:xfrm>
            <a:off x="72390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Scene V</a:t>
            </a:r>
            <a:endParaRPr lang="en-US" dirty="0"/>
          </a:p>
        </p:txBody>
      </p:sp>
      <p:sp>
        <p:nvSpPr>
          <p:cNvPr id="5" name="Right Arrow 4">
            <a:hlinkClick r:id="" action="ppaction://noaction"/>
          </p:cNvPr>
          <p:cNvSpPr/>
          <p:nvPr/>
        </p:nvSpPr>
        <p:spPr>
          <a:xfrm flipH="1">
            <a:off x="3048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Scene III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u="sng" dirty="0" err="1" smtClean="0">
                <a:latin typeface="Franklin Gothic Demi" pitchFamily="34" charset="0"/>
              </a:rPr>
              <a:t>MacBeth</a:t>
            </a:r>
            <a:r>
              <a:rPr lang="en-US" b="1" u="sng" dirty="0" smtClean="0">
                <a:latin typeface="Franklin Gothic Demi" pitchFamily="34" charset="0"/>
              </a:rPr>
              <a:t>, Act I</a:t>
            </a:r>
            <a:br>
              <a:rPr lang="en-US" b="1" u="sng" dirty="0" smtClean="0">
                <a:latin typeface="Franklin Gothic Demi" pitchFamily="34" charset="0"/>
              </a:rPr>
            </a:br>
            <a:r>
              <a:rPr lang="en-US" sz="2700" dirty="0" smtClean="0">
                <a:latin typeface="Franklin Gothic Demi" pitchFamily="34" charset="0"/>
                <a:hlinkClick r:id="rId2"/>
              </a:rPr>
              <a:t>Scene V</a:t>
            </a:r>
            <a:r>
              <a:rPr lang="en-US" b="1" u="sng" dirty="0">
                <a:latin typeface="Franklin Gothic Demi" pitchFamily="34" charset="0"/>
              </a:rPr>
              <a:t/>
            </a:r>
            <a:br>
              <a:rPr lang="en-US" b="1" u="sng" dirty="0">
                <a:latin typeface="Franklin Gothic Demi" pitchFamily="34" charset="0"/>
              </a:rPr>
            </a:br>
            <a:endParaRPr lang="en-US" b="1" u="sng" dirty="0">
              <a:latin typeface="Franklin Gothic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		</a:t>
            </a:r>
            <a:r>
              <a:rPr lang="en-US" sz="2000" dirty="0" smtClean="0"/>
              <a:t>Lady </a:t>
            </a:r>
            <a:r>
              <a:rPr lang="en-US" sz="2000" dirty="0" err="1" smtClean="0"/>
              <a:t>MacBeth</a:t>
            </a:r>
            <a:r>
              <a:rPr lang="en-US" sz="2000" dirty="0" smtClean="0"/>
              <a:t> evaluates </a:t>
            </a:r>
            <a:r>
              <a:rPr lang="en-US" sz="2000" dirty="0" err="1" smtClean="0"/>
              <a:t>MacBeth’s</a:t>
            </a:r>
            <a:r>
              <a:rPr lang="en-US" sz="2000" dirty="0" smtClean="0"/>
              <a:t> letter chronicling his accou</a:t>
            </a:r>
            <a:r>
              <a:rPr lang="en-US" sz="2000" dirty="0" smtClean="0"/>
              <a:t>nt with the witches. </a:t>
            </a:r>
            <a:r>
              <a:rPr lang="en-US" sz="2000" dirty="0" err="1" smtClean="0"/>
              <a:t>MacBeth</a:t>
            </a:r>
            <a:r>
              <a:rPr lang="en-US" sz="2000" dirty="0" smtClean="0"/>
              <a:t> arrives and announces that King Duncan is coming to dinner. She thereupon tries to motivate </a:t>
            </a:r>
            <a:r>
              <a:rPr lang="en-US" sz="2000" dirty="0" err="1" smtClean="0"/>
              <a:t>MacBeth</a:t>
            </a:r>
            <a:r>
              <a:rPr lang="en-US" sz="2000" dirty="0" smtClean="0"/>
              <a:t> and subliminally set his frame of mind to hers, as she wants to instantly inherit the throne. </a:t>
            </a:r>
            <a:r>
              <a:rPr lang="en-US" sz="2000" dirty="0" err="1" smtClean="0"/>
              <a:t>MacBeth</a:t>
            </a:r>
            <a:r>
              <a:rPr lang="en-US" sz="2000" dirty="0" smtClean="0"/>
              <a:t> tells her that they’ll talk more about it later.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What does </a:t>
            </a:r>
            <a:r>
              <a:rPr lang="en-US" sz="2000" dirty="0" err="1" smtClean="0"/>
              <a:t>MacBeth</a:t>
            </a:r>
            <a:r>
              <a:rPr lang="en-US" sz="2000" dirty="0" smtClean="0"/>
              <a:t> think of Lady </a:t>
            </a:r>
            <a:r>
              <a:rPr lang="en-US" sz="2000" dirty="0" err="1" smtClean="0"/>
              <a:t>MacBeth’s</a:t>
            </a:r>
            <a:r>
              <a:rPr lang="en-US" sz="2000" dirty="0" smtClean="0"/>
              <a:t> swooning?</a:t>
            </a:r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     Is the last line, “Leave all the rest to me” foresight for things to come?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endParaRPr lang="en-US" sz="2000" b="1" dirty="0" smtClean="0"/>
          </a:p>
        </p:txBody>
      </p:sp>
      <p:sp>
        <p:nvSpPr>
          <p:cNvPr id="4" name="Right Arrow 3">
            <a:hlinkClick r:id="" action="ppaction://noaction"/>
          </p:cNvPr>
          <p:cNvSpPr/>
          <p:nvPr/>
        </p:nvSpPr>
        <p:spPr>
          <a:xfrm>
            <a:off x="72390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Scene </a:t>
            </a:r>
            <a:r>
              <a:rPr lang="en-US" dirty="0" smtClean="0"/>
              <a:t>VI</a:t>
            </a:r>
            <a:endParaRPr lang="en-US" dirty="0"/>
          </a:p>
        </p:txBody>
      </p:sp>
      <p:sp>
        <p:nvSpPr>
          <p:cNvPr id="5" name="Right Arrow 4">
            <a:hlinkClick r:id="" action="ppaction://noaction"/>
          </p:cNvPr>
          <p:cNvSpPr/>
          <p:nvPr/>
        </p:nvSpPr>
        <p:spPr>
          <a:xfrm flipH="1">
            <a:off x="3048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Scene </a:t>
            </a:r>
            <a:r>
              <a:rPr lang="en-US" dirty="0" smtClean="0"/>
              <a:t>IV</a:t>
            </a: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u="sng" dirty="0" err="1" smtClean="0">
                <a:latin typeface="Franklin Gothic Demi" pitchFamily="34" charset="0"/>
              </a:rPr>
              <a:t>MacBeth</a:t>
            </a:r>
            <a:r>
              <a:rPr lang="en-US" b="1" u="sng" dirty="0" smtClean="0">
                <a:latin typeface="Franklin Gothic Demi" pitchFamily="34" charset="0"/>
              </a:rPr>
              <a:t>, Act I</a:t>
            </a:r>
            <a:br>
              <a:rPr lang="en-US" b="1" u="sng" dirty="0" smtClean="0">
                <a:latin typeface="Franklin Gothic Demi" pitchFamily="34" charset="0"/>
              </a:rPr>
            </a:br>
            <a:r>
              <a:rPr lang="en-US" sz="2700" dirty="0" smtClean="0">
                <a:latin typeface="Franklin Gothic Demi" pitchFamily="34" charset="0"/>
                <a:hlinkClick r:id="rId2"/>
              </a:rPr>
              <a:t>Scene VI </a:t>
            </a:r>
            <a:r>
              <a:rPr lang="en-US" b="1" u="sng" dirty="0">
                <a:latin typeface="Franklin Gothic Demi" pitchFamily="34" charset="0"/>
              </a:rPr>
              <a:t/>
            </a:r>
            <a:br>
              <a:rPr lang="en-US" b="1" u="sng" dirty="0">
                <a:latin typeface="Franklin Gothic Demi" pitchFamily="34" charset="0"/>
              </a:rPr>
            </a:br>
            <a:endParaRPr lang="en-US" b="1" u="sng" dirty="0">
              <a:latin typeface="Franklin Gothic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5720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		Duncan arrives at </a:t>
            </a:r>
            <a:r>
              <a:rPr lang="en-US" sz="2800" dirty="0" err="1" smtClean="0"/>
              <a:t>MacBeth’s</a:t>
            </a:r>
            <a:r>
              <a:rPr lang="en-US" sz="2800" dirty="0" smtClean="0"/>
              <a:t> castle with his court and Lady </a:t>
            </a:r>
            <a:r>
              <a:rPr lang="en-US" sz="2800" dirty="0" err="1" smtClean="0"/>
              <a:t>MacBeth</a:t>
            </a:r>
            <a:r>
              <a:rPr lang="en-US" sz="2800" dirty="0" smtClean="0"/>
              <a:t> </a:t>
            </a:r>
            <a:r>
              <a:rPr lang="en-US" sz="2800" dirty="0" smtClean="0"/>
              <a:t>accommodates them. Duncan asks to see </a:t>
            </a:r>
            <a:r>
              <a:rPr lang="en-US" sz="2800" dirty="0" err="1" smtClean="0"/>
              <a:t>MacBeth</a:t>
            </a:r>
            <a:r>
              <a:rPr lang="en-US" sz="2800" dirty="0" smtClean="0"/>
              <a:t> and Lady </a:t>
            </a:r>
            <a:r>
              <a:rPr lang="en-US" sz="2800" dirty="0" err="1" smtClean="0"/>
              <a:t>MacBeth</a:t>
            </a:r>
            <a:r>
              <a:rPr lang="en-US" sz="2800" dirty="0" smtClean="0"/>
              <a:t> dodges the question.</a:t>
            </a:r>
            <a:r>
              <a:rPr lang="en-US" sz="2800" dirty="0" smtClean="0"/>
              <a:t> </a:t>
            </a:r>
            <a:endParaRPr lang="en-US" sz="2800" dirty="0" smtClean="0"/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4" name="Right Arrow 3">
            <a:hlinkClick r:id="" action="ppaction://noaction"/>
          </p:cNvPr>
          <p:cNvSpPr/>
          <p:nvPr/>
        </p:nvSpPr>
        <p:spPr>
          <a:xfrm>
            <a:off x="72390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</a:t>
            </a:r>
            <a:r>
              <a:rPr lang="en-US" dirty="0" smtClean="0"/>
              <a:t>Scene VII</a:t>
            </a:r>
            <a:endParaRPr lang="en-US" dirty="0"/>
          </a:p>
        </p:txBody>
      </p:sp>
      <p:sp>
        <p:nvSpPr>
          <p:cNvPr id="5" name="Right Arrow 4">
            <a:hlinkClick r:id="" action="ppaction://noaction"/>
          </p:cNvPr>
          <p:cNvSpPr/>
          <p:nvPr/>
        </p:nvSpPr>
        <p:spPr>
          <a:xfrm flipH="1">
            <a:off x="3048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Scene </a:t>
            </a:r>
            <a:r>
              <a:rPr lang="en-US" dirty="0" smtClean="0"/>
              <a:t>V</a:t>
            </a:r>
            <a:endParaRPr lang="en-US" dirty="0"/>
          </a:p>
        </p:txBody>
      </p:sp>
      <p:pic>
        <p:nvPicPr>
          <p:cNvPr id="2050" name="Picture 2" descr="Dunvegan Cast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362200"/>
            <a:ext cx="3810000" cy="2533651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u="sng" dirty="0" err="1" smtClean="0">
                <a:latin typeface="Franklin Gothic Demi" pitchFamily="34" charset="0"/>
              </a:rPr>
              <a:t>MacBeth</a:t>
            </a:r>
            <a:r>
              <a:rPr lang="en-US" b="1" u="sng" dirty="0" smtClean="0">
                <a:latin typeface="Franklin Gothic Demi" pitchFamily="34" charset="0"/>
              </a:rPr>
              <a:t>, Act I</a:t>
            </a:r>
            <a:br>
              <a:rPr lang="en-US" b="1" u="sng" dirty="0" smtClean="0">
                <a:latin typeface="Franklin Gothic Demi" pitchFamily="34" charset="0"/>
              </a:rPr>
            </a:br>
            <a:r>
              <a:rPr lang="en-US" sz="2700" dirty="0" smtClean="0">
                <a:latin typeface="Franklin Gothic Demi" pitchFamily="34" charset="0"/>
                <a:hlinkClick r:id="rId2"/>
              </a:rPr>
              <a:t>Scene VII </a:t>
            </a:r>
            <a:r>
              <a:rPr lang="en-US" b="1" u="sng" dirty="0">
                <a:latin typeface="Franklin Gothic Demi" pitchFamily="34" charset="0"/>
              </a:rPr>
              <a:t/>
            </a:r>
            <a:br>
              <a:rPr lang="en-US" b="1" u="sng" dirty="0">
                <a:latin typeface="Franklin Gothic Demi" pitchFamily="34" charset="0"/>
              </a:rPr>
            </a:br>
            <a:endParaRPr lang="en-US" b="1" u="sng" dirty="0">
              <a:latin typeface="Franklin Gothic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1219200"/>
            <a:ext cx="4419600" cy="4191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	Lady </a:t>
            </a:r>
            <a:r>
              <a:rPr lang="en-US" sz="2800" dirty="0" err="1" smtClean="0"/>
              <a:t>MacBeth</a:t>
            </a:r>
            <a:r>
              <a:rPr lang="en-US" sz="2800" dirty="0" smtClean="0"/>
              <a:t> persuades </a:t>
            </a:r>
            <a:r>
              <a:rPr lang="en-US" sz="2800" dirty="0" err="1" smtClean="0"/>
              <a:t>MacBeth</a:t>
            </a:r>
            <a:r>
              <a:rPr lang="en-US" sz="2800" dirty="0" smtClean="0"/>
              <a:t> to kill Duncan. At first, </a:t>
            </a:r>
            <a:r>
              <a:rPr lang="en-US" sz="2800" dirty="0" err="1" smtClean="0"/>
              <a:t>MacBeth</a:t>
            </a:r>
            <a:r>
              <a:rPr lang="en-US" sz="2800" dirty="0" smtClean="0"/>
              <a:t> is extremely hesitant and questions her rationale. With more persuasion throughout the night, </a:t>
            </a:r>
            <a:r>
              <a:rPr lang="en-US" sz="2800" dirty="0" err="1" smtClean="0"/>
              <a:t>MacBeth</a:t>
            </a:r>
            <a:r>
              <a:rPr lang="en-US" sz="2800" dirty="0" smtClean="0"/>
              <a:t> finally commits to killing the king.</a:t>
            </a:r>
            <a:r>
              <a:rPr lang="en-US" sz="2800" dirty="0" smtClean="0"/>
              <a:t> </a:t>
            </a:r>
            <a:endParaRPr lang="en-US" sz="2800" dirty="0" smtClean="0"/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4" name="Right Arrow 3">
            <a:hlinkClick r:id="rId3" action="ppaction://hlinksldjump"/>
          </p:cNvPr>
          <p:cNvSpPr/>
          <p:nvPr/>
        </p:nvSpPr>
        <p:spPr>
          <a:xfrm>
            <a:off x="72390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</a:t>
            </a:r>
            <a:r>
              <a:rPr lang="en-US" dirty="0" smtClean="0"/>
              <a:t>Exeunt</a:t>
            </a:r>
            <a:endParaRPr lang="en-US" dirty="0"/>
          </a:p>
        </p:txBody>
      </p:sp>
      <p:sp>
        <p:nvSpPr>
          <p:cNvPr id="5" name="Right Arrow 4">
            <a:hlinkClick r:id="" action="ppaction://noaction"/>
          </p:cNvPr>
          <p:cNvSpPr/>
          <p:nvPr/>
        </p:nvSpPr>
        <p:spPr>
          <a:xfrm flipH="1">
            <a:off x="304800" y="6096000"/>
            <a:ext cx="1600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Scene </a:t>
            </a:r>
            <a:r>
              <a:rPr lang="en-US" dirty="0" smtClean="0"/>
              <a:t>VI</a:t>
            </a:r>
            <a:endParaRPr lang="en-US" dirty="0"/>
          </a:p>
        </p:txBody>
      </p:sp>
      <p:pic>
        <p:nvPicPr>
          <p:cNvPr id="23556" name="Picture 4" descr="Knife In Bloo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1295400"/>
            <a:ext cx="2314575" cy="38100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Who was Present in the Act I?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2473325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MacBeth</a:t>
            </a:r>
            <a:endParaRPr lang="en-US" dirty="0" smtClean="0"/>
          </a:p>
          <a:p>
            <a:r>
              <a:rPr lang="en-US" dirty="0" smtClean="0"/>
              <a:t>Lady </a:t>
            </a:r>
            <a:r>
              <a:rPr lang="en-US" dirty="0" err="1" smtClean="0"/>
              <a:t>MacBeth</a:t>
            </a:r>
            <a:endParaRPr lang="en-US" dirty="0" smtClean="0"/>
          </a:p>
          <a:p>
            <a:r>
              <a:rPr lang="en-US" dirty="0" smtClean="0"/>
              <a:t>Duncan</a:t>
            </a:r>
          </a:p>
          <a:p>
            <a:r>
              <a:rPr lang="en-US" dirty="0" smtClean="0"/>
              <a:t>Malcolm</a:t>
            </a:r>
          </a:p>
          <a:p>
            <a:r>
              <a:rPr lang="en-US" dirty="0" err="1" smtClean="0"/>
              <a:t>Banquo</a:t>
            </a:r>
            <a:endParaRPr lang="en-US" dirty="0" smtClean="0"/>
          </a:p>
          <a:p>
            <a:r>
              <a:rPr lang="en-US" dirty="0" err="1" smtClean="0"/>
              <a:t>Donalbain</a:t>
            </a:r>
            <a:endParaRPr lang="en-US" dirty="0" smtClean="0"/>
          </a:p>
          <a:p>
            <a:r>
              <a:rPr lang="en-US" dirty="0" smtClean="0"/>
              <a:t>The Witches</a:t>
            </a:r>
          </a:p>
          <a:p>
            <a:r>
              <a:rPr lang="en-US" dirty="0" smtClean="0"/>
              <a:t>Lennox</a:t>
            </a:r>
          </a:p>
          <a:p>
            <a:r>
              <a:rPr lang="en-US" dirty="0" smtClean="0"/>
              <a:t>Ross</a:t>
            </a:r>
          </a:p>
          <a:p>
            <a:endParaRPr lang="en-US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What key events occur?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239712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Witches alert </a:t>
            </a:r>
            <a:r>
              <a:rPr lang="en-US" dirty="0" err="1" smtClean="0"/>
              <a:t>MacBeth</a:t>
            </a:r>
            <a:endParaRPr lang="en-US" dirty="0" smtClean="0"/>
          </a:p>
          <a:p>
            <a:r>
              <a:rPr lang="en-US" dirty="0" err="1" smtClean="0"/>
              <a:t>MacBeth</a:t>
            </a:r>
            <a:r>
              <a:rPr lang="en-US" dirty="0" smtClean="0"/>
              <a:t> crowned Thane of Cawdor</a:t>
            </a:r>
          </a:p>
          <a:p>
            <a:r>
              <a:rPr lang="en-US" dirty="0" smtClean="0"/>
              <a:t>Lady </a:t>
            </a:r>
            <a:r>
              <a:rPr lang="en-US" dirty="0" err="1" smtClean="0"/>
              <a:t>MacBeth</a:t>
            </a:r>
            <a:r>
              <a:rPr lang="en-US" dirty="0" smtClean="0"/>
              <a:t> plots to kill Duncan</a:t>
            </a:r>
          </a:p>
          <a:p>
            <a:r>
              <a:rPr lang="en-US" dirty="0" smtClean="0"/>
              <a:t>Lady </a:t>
            </a:r>
            <a:r>
              <a:rPr lang="en-US" dirty="0" err="1" smtClean="0"/>
              <a:t>MacBeth</a:t>
            </a:r>
            <a:r>
              <a:rPr lang="en-US" dirty="0" smtClean="0"/>
              <a:t> persuades </a:t>
            </a:r>
            <a:r>
              <a:rPr lang="en-US" dirty="0" err="1" smtClean="0"/>
              <a:t>MacBeth</a:t>
            </a:r>
            <a:r>
              <a:rPr lang="en-US" dirty="0" smtClean="0"/>
              <a:t> to kill Duncan</a:t>
            </a:r>
          </a:p>
          <a:p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Demi" pitchFamily="34" charset="0"/>
                <a:ea typeface="+mj-ea"/>
                <a:cs typeface="+mj-cs"/>
              </a:rPr>
              <a:t>MacBeth</a:t>
            </a:r>
            <a:r>
              <a:rPr kumimoji="0" lang="en-US" sz="4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Demi" pitchFamily="34" charset="0"/>
                <a:ea typeface="+mj-ea"/>
                <a:cs typeface="+mj-cs"/>
              </a:rPr>
              <a:t>, Act I</a:t>
            </a:r>
            <a:br>
              <a:rPr kumimoji="0" lang="en-US" sz="4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Demi" pitchFamily="34" charset="0"/>
                <a:ea typeface="+mj-ea"/>
                <a:cs typeface="+mj-cs"/>
              </a:rPr>
            </a:b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Demi" pitchFamily="34" charset="0"/>
                <a:ea typeface="+mj-ea"/>
                <a:cs typeface="+mj-cs"/>
              </a:rPr>
              <a:t>Review &amp;</a:t>
            </a:r>
            <a:r>
              <a:rPr kumimoji="0" lang="en-US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Demi" pitchFamily="34" charset="0"/>
                <a:ea typeface="+mj-ea"/>
                <a:cs typeface="+mj-cs"/>
              </a:rPr>
              <a:t> Credits</a:t>
            </a:r>
            <a:r>
              <a:rPr kumimoji="0" lang="en-US" sz="4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Demi" pitchFamily="34" charset="0"/>
                <a:ea typeface="+mj-ea"/>
                <a:cs typeface="+mj-cs"/>
              </a:rPr>
              <a:t/>
            </a:r>
            <a:br>
              <a:rPr kumimoji="0" lang="en-US" sz="4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Demi" pitchFamily="34" charset="0"/>
                <a:ea typeface="+mj-ea"/>
                <a:cs typeface="+mj-cs"/>
              </a:rPr>
            </a:br>
            <a:endParaRPr kumimoji="0" lang="en-US" sz="4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Demi" pitchFamily="34" charset="0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4648200"/>
            <a:ext cx="8229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Resources:</a:t>
            </a:r>
          </a:p>
          <a:p>
            <a:r>
              <a:rPr lang="en-US" sz="1200" dirty="0" smtClean="0"/>
              <a:t>IMAGES</a:t>
            </a:r>
            <a:br>
              <a:rPr lang="en-US" sz="1200" dirty="0" smtClean="0"/>
            </a:br>
            <a:r>
              <a:rPr lang="en-US" sz="1200" dirty="0" smtClean="0"/>
              <a:t>Slide 1 – </a:t>
            </a:r>
            <a:r>
              <a:rPr lang="en-US" sz="1200" dirty="0" err="1" smtClean="0"/>
              <a:t>MacBeth</a:t>
            </a:r>
            <a:r>
              <a:rPr lang="en-US" sz="1200" dirty="0" smtClean="0"/>
              <a:t>  - found @ </a:t>
            </a:r>
            <a:r>
              <a:rPr lang="en-US" sz="1200" u="sng" dirty="0" smtClean="0">
                <a:hlinkClick r:id="rId2"/>
              </a:rPr>
              <a:t>http://www.lehman.cuny.edu/deanedu/litstudies/myclasssite/webroot/pmclass/e701/jumuat/duncan.htm</a:t>
            </a:r>
            <a:r>
              <a:rPr lang="en-US" sz="1200" dirty="0" smtClean="0"/>
              <a:t> -  lehman@cuny.edu</a:t>
            </a:r>
          </a:p>
          <a:p>
            <a:r>
              <a:rPr lang="en-US" sz="1200" dirty="0" smtClean="0"/>
              <a:t>Slide 2 – The Weird Sisters – found @ </a:t>
            </a:r>
            <a:r>
              <a:rPr lang="en-US" sz="1200" u="sng" dirty="0" smtClean="0">
                <a:hlinkClick r:id="rId2"/>
              </a:rPr>
              <a:t>http://www.lehman.cuny.edu/deanedu/litstudies/myclasssite/webroot/pmclass/e701/jumuat/duncan.htm</a:t>
            </a:r>
            <a:r>
              <a:rPr lang="en-US" sz="1200" dirty="0" smtClean="0"/>
              <a:t>  - </a:t>
            </a:r>
            <a:r>
              <a:rPr lang="en-US" sz="1200" u="sng" dirty="0" smtClean="0">
                <a:hlinkClick r:id="rId3"/>
              </a:rPr>
              <a:t>lehman@cuny.edu</a:t>
            </a:r>
            <a:endParaRPr lang="en-US" sz="1200" dirty="0" smtClean="0"/>
          </a:p>
          <a:p>
            <a:r>
              <a:rPr lang="en-US" sz="1200" dirty="0" smtClean="0"/>
              <a:t>Slide </a:t>
            </a:r>
            <a:r>
              <a:rPr lang="en-US" sz="1200" dirty="0" smtClean="0"/>
              <a:t>7 </a:t>
            </a:r>
            <a:r>
              <a:rPr lang="en-US" sz="1200" dirty="0" smtClean="0"/>
              <a:t>– </a:t>
            </a:r>
            <a:r>
              <a:rPr lang="en-US" sz="1200" dirty="0" err="1" smtClean="0"/>
              <a:t>Dunvegan</a:t>
            </a:r>
            <a:r>
              <a:rPr lang="en-US" sz="1200" dirty="0" smtClean="0"/>
              <a:t> Castle, Scotland, found @ </a:t>
            </a:r>
            <a:r>
              <a:rPr lang="en-US" sz="1200" u="sng" dirty="0" smtClean="0">
                <a:hlinkClick r:id="rId4"/>
              </a:rPr>
              <a:t>http://www.freedigitalphotos.net/images/Scotland_g84-Dunvegan_Castle_p575.html</a:t>
            </a:r>
            <a:r>
              <a:rPr lang="en-US" sz="1200" dirty="0" smtClean="0"/>
              <a:t> (Free use image site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Slide 8 –Knife in Blood</a:t>
            </a:r>
            <a:r>
              <a:rPr lang="en-US" sz="1200" dirty="0" smtClean="0"/>
              <a:t>, found @ </a:t>
            </a:r>
            <a:r>
              <a:rPr lang="en-US" sz="1200" dirty="0" smtClean="0">
                <a:hlinkClick r:id="rId5"/>
              </a:rPr>
              <a:t>http://</a:t>
            </a:r>
            <a:r>
              <a:rPr lang="en-US" sz="1200" dirty="0" smtClean="0">
                <a:hlinkClick r:id="rId5"/>
              </a:rPr>
              <a:t>www.freedigitalphotos.net/images/Uncategorised_g43-Knife_In_Blood_p6696.html</a:t>
            </a:r>
            <a:r>
              <a:rPr lang="en-US" sz="1200" dirty="0" smtClean="0"/>
              <a:t> (Free use image site)</a:t>
            </a:r>
            <a:endParaRPr lang="en-US" sz="1200" dirty="0" smtClean="0"/>
          </a:p>
          <a:p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140</Words>
  <Application>Microsoft Office PowerPoint</Application>
  <PresentationFormat>On-screen Show (4:3)</PresentationFormat>
  <Paragraphs>76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MacBeth, Act 1 </vt:lpstr>
      <vt:lpstr>MacBeth, Act I Scene I </vt:lpstr>
      <vt:lpstr>MacBeth, Act I Scene II </vt:lpstr>
      <vt:lpstr>MacBeth, Act I Scene III </vt:lpstr>
      <vt:lpstr>MacBeth, Act I Scene IV </vt:lpstr>
      <vt:lpstr>MacBeth, Act I Scene V </vt:lpstr>
      <vt:lpstr>MacBeth, Act I Scene VI  </vt:lpstr>
      <vt:lpstr>MacBeth, Act I Scene VII  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MacBeth, Act 1 </dc:title>
  <dc:creator>coe</dc:creator>
  <cp:lastModifiedBy>temp</cp:lastModifiedBy>
  <cp:revision>17</cp:revision>
  <dcterms:created xsi:type="dcterms:W3CDTF">2010-02-17T19:31:45Z</dcterms:created>
  <dcterms:modified xsi:type="dcterms:W3CDTF">2010-03-03T18:51:55Z</dcterms:modified>
</cp:coreProperties>
</file>